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Basic Biological Concepts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The Dynamic Genome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Section 2 – Lecture 5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741680" y="688816"/>
            <a:ext cx="10586720" cy="349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 Horizontal Gene Transfer</a:t>
            </a:r>
            <a:endParaRPr/>
          </a:p>
          <a:p>
            <a:pPr indent="-457200" lvl="0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Horizontal or lateral gene transfer (HGT) occurs by the direct movement of DNA between two organisms.</a:t>
            </a:r>
            <a:endParaRPr/>
          </a:p>
          <a:p>
            <a:pPr indent="-457200" lvl="0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is reason to believe that any two major groups of organisms—including humans—can share their genetic codes</a:t>
            </a:r>
            <a:endParaRPr/>
          </a:p>
          <a:p>
            <a:pPr indent="-457200" lvl="0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HGT is an important factor in the evolution of many organisms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248" y="340535"/>
            <a:ext cx="5843752" cy="41995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197390" y="1623847"/>
            <a:ext cx="9954200" cy="5032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Several Mechanisms in Prokarya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7413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Transformation by free DNA</a:t>
            </a:r>
            <a:endParaRPr/>
          </a:p>
          <a:p>
            <a:pPr indent="-285750" lvl="0" marL="7413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Transduction by bacteriophages</a:t>
            </a:r>
            <a:endParaRPr/>
          </a:p>
          <a:p>
            <a:pPr indent="-285750" lvl="0" marL="7413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Conjugation by donor bacteria</a:t>
            </a:r>
            <a:endParaRPr/>
          </a:p>
          <a:p>
            <a:pPr indent="-285750" lvl="0" marL="7413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HGT is the primary mechanism for: </a:t>
            </a:r>
            <a:endParaRPr/>
          </a:p>
          <a:p>
            <a:pPr indent="-285750" lvl="1" marL="11985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spread of antibiotic resistance in bacteria</a:t>
            </a:r>
            <a:endParaRPr/>
          </a:p>
          <a:p>
            <a:pPr indent="-285750" lvl="1" marL="11985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evolution of bacteria that can degrade human-created pesticides</a:t>
            </a:r>
            <a:endParaRPr/>
          </a:p>
          <a:p>
            <a:pPr indent="-285750" lvl="1" marL="11985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evolution, maintenance, and transmission of virulence.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492585" y="374168"/>
            <a:ext cx="5481495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40"/>
              <a:buFont typeface="Calibri"/>
              <a:buNone/>
            </a:pPr>
            <a:r>
              <a:rPr b="1" lang="en-US" sz="324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Transposable Elements (TE)</a:t>
            </a:r>
            <a:endParaRPr b="1" sz="324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872359" y="1212851"/>
            <a:ext cx="10972800" cy="5091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Transposons are pieces of DNA that move between genomes by means other than parent-to-offspring inheritance.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Colonize genomes and spread within them – many resemble viruses.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The arrival of a new TE in a host genome can have detrimental consequences because TE mobility may induce mutation. </a:t>
            </a:r>
            <a:endParaRPr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Can also be beneficial by introducing new genetic material into a genome and promoting the shuffling of genes and TE domains among hosts.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Can create new genes by integration within and fusion with host gene segments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965200" y="1126758"/>
            <a:ext cx="10220960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Autonomous TEs encode the proteins required for their own movement within an individual genome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Can disrupt gene function, alter regulation</a:t>
            </a:r>
            <a:endParaRPr/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Movement increases the TE copy number and generates chromosomal rearrangement hotspots</a:t>
            </a:r>
            <a:endParaRPr/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10% of currently occurring mouse mutations are transposon-driven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4-17"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214" y="1608139"/>
            <a:ext cx="8535987" cy="364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419576" y="501134"/>
            <a:ext cx="116081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Half of all human DNA has homology to known transposons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1097280" y="784860"/>
            <a:ext cx="406400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4. DNA Shuffling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1635760" y="1731010"/>
            <a:ext cx="8534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Incomplete or partial cross-over events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Pieces of different genes can be combined to form new genes with hybrid functions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568960" y="680720"/>
            <a:ext cx="1083056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Shuffling can recombine genes for good or bad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1229360" y="1600200"/>
            <a:ext cx="9509760" cy="49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The process that contributes the most to genetic shuffling is meiosis.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DNA shuffling is important for evolution because it can introduce new combinations of genes every generation. </a:t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However, it can also break up "good" combinations of genes. </a:t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Genetic shuffling can also happen between prokaryotes, like bacteria, but it works through a different mechanism. </a:t>
            </a:r>
            <a:endParaRPr sz="24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04800" y="731643"/>
            <a:ext cx="455168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5. Gene Duplication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579120" y="1609091"/>
            <a:ext cx="7131120" cy="476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During meiosis, crossover mutations can form multiple copies of an exon, a gene, a chromosome or the entire genome.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The organism survived just fine with one copy so it only repairs damages to one copy, leaving the other to freely mutate.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Once in a blue moon the mutated copy develops new, advantageous functions.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0240" y="444744"/>
            <a:ext cx="4249280" cy="6090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-50" id="195" name="Google Shape;1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380" y="421641"/>
            <a:ext cx="3443288" cy="609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863841" y="1137921"/>
            <a:ext cx="15520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Xenopus</a:t>
            </a:r>
            <a:endParaRPr b="1" i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tropicalis</a:t>
            </a:r>
            <a:endParaRPr b="1" i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7787613" y="3992881"/>
            <a:ext cx="14830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Xenopus</a:t>
            </a:r>
            <a:endParaRPr b="1" i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laevis</a:t>
            </a:r>
            <a:endParaRPr b="1" i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405843" y="233680"/>
            <a:ext cx="66350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Whole Genome Duplication!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480" y="1653640"/>
            <a:ext cx="7072120" cy="355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1503680" y="581660"/>
            <a:ext cx="350520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Families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1869440" y="1477010"/>
            <a:ext cx="8534400" cy="3462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AutoNum type="alphaLcPeriod"/>
            </a:pPr>
            <a:r>
              <a:rPr lang="en-US">
                <a:solidFill>
                  <a:srgbClr val="C00000"/>
                </a:solidFill>
              </a:rPr>
              <a:t>Gene duplications give rise to families of related genes in a single cell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AutoNum type="alphaLcPeriod"/>
            </a:pPr>
            <a:r>
              <a:rPr lang="en-US">
                <a:solidFill>
                  <a:srgbClr val="C00000"/>
                </a:solidFill>
              </a:rPr>
              <a:t>More than 200 gene families are common to all three domains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AutoNum type="alphaLcPeriod"/>
            </a:pPr>
            <a:r>
              <a:rPr lang="en-US">
                <a:solidFill>
                  <a:srgbClr val="C00000"/>
                </a:solidFill>
              </a:rPr>
              <a:t>The function of a gene can often be deduced from its sequence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35280" y="284480"/>
            <a:ext cx="11200695" cy="232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genomes of every organism are constantly changing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Continuous environmental pressure to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mutate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balanced by mechanisms for repair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Sources of new genetic combinations formed by infection with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viruses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evolution of sexual reproduction and the subsequent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recombination of DNA</a:t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5941" l="0" r="0" t="2763"/>
          <a:stretch/>
        </p:blipFill>
        <p:spPr>
          <a:xfrm>
            <a:off x="3584680" y="2794000"/>
            <a:ext cx="4890977" cy="394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2021840" y="533401"/>
            <a:ext cx="8534400" cy="1089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Duplication and Divergence Give Rise to Related Genes – Very Common Events!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2336800" y="1859281"/>
            <a:ext cx="8534400" cy="4627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4873 protein-coding gene families have been identified in life on earth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>
                <a:solidFill>
                  <a:srgbClr val="C00000"/>
                </a:solidFill>
              </a:rPr>
              <a:t>264 are designated ‘ancient’ - in all lineages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>
                <a:solidFill>
                  <a:srgbClr val="C00000"/>
                </a:solidFill>
              </a:rPr>
              <a:t>63 are ubiquitous in all genomes analyzed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Most of the shared ‘ancient’ families perform: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>
                <a:solidFill>
                  <a:srgbClr val="C00000"/>
                </a:solidFill>
              </a:rPr>
              <a:t>replication and transcription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>
                <a:solidFill>
                  <a:srgbClr val="C00000"/>
                </a:solidFill>
              </a:rPr>
              <a:t>translation and amino acid metabolism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-24"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1" y="1600201"/>
            <a:ext cx="8264525" cy="4710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589281" y="233681"/>
            <a:ext cx="3313728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Bacillus subtilis</a:t>
            </a:r>
            <a:endParaRPr/>
          </a:p>
          <a:p>
            <a:pPr indent="-342900" lvl="0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4014 Genes</a:t>
            </a:r>
            <a:endParaRPr/>
          </a:p>
          <a:p>
            <a:pPr indent="-342900" lvl="0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47% in families</a:t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8189913" y="5105400"/>
            <a:ext cx="273183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ABC Transporter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family has 77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members in this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single bacterium!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431800" y="476885"/>
            <a:ext cx="11008360" cy="847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Expansion of gene families gives rise to new functions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1137920" y="1436370"/>
            <a:ext cx="10058400" cy="4385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Transcription factors regulate gene expression and, thus, cell diversity and complexity in multicellular organisms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 sz="2800">
                <a:solidFill>
                  <a:srgbClr val="C00000"/>
                </a:solidFill>
              </a:rPr>
              <a:t>bHLH TFs: 7 in yeast, 41 in worms, 84 in flies, 131 in humans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sz="28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Adhesion and signaling are far more critical in multicellular animals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 sz="2800">
                <a:solidFill>
                  <a:srgbClr val="C00000"/>
                </a:solidFill>
              </a:rPr>
              <a:t>2000 major plasmamembrane proteins in worms not present or in low numbers in yeast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1376680" y="1021081"/>
            <a:ext cx="9880600" cy="1089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size of any genome reflects the relative DNA addition and DNA loss over time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1996440" y="2316480"/>
            <a:ext cx="9006840" cy="205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Both loss and gain occur constantly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Because of functional redundancy, genes are rapidly silenced or lost from duplicated genomes.</a:t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The relative rates determine genome size</a:t>
            </a:r>
            <a:endParaRPr sz="24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4-81" id="237" name="Google Shape;2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1" y="1447801"/>
            <a:ext cx="8531225" cy="516096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1366520" y="288908"/>
            <a:ext cx="984493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Fugu – experienced a long period of  low rates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DNA addition accompanied by normal rates of DNA loss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4-82" id="244" name="Google Shape;2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1" y="1447800"/>
            <a:ext cx="8531225" cy="50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1524000" y="6553200"/>
            <a:ext cx="9067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4-82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Molecular Biology of the Cell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(© Garland Science 2008)</a:t>
            </a: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2209800" y="609601"/>
            <a:ext cx="30622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huntington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Gene</a:t>
            </a: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7953694" y="3129280"/>
            <a:ext cx="322774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-High homology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-Perfect exon alignment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-Small introns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-Little non-coding DNA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223520" y="457200"/>
            <a:ext cx="11125200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Variety of Mechanisms Exist for Changing Gene Sequence in a Genome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82320" y="1397000"/>
            <a:ext cx="11257280" cy="3012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Calibri"/>
              <a:buAutoNum type="arabicPeriod"/>
            </a:pPr>
            <a:r>
              <a:rPr lang="en-US" sz="2220">
                <a:solidFill>
                  <a:srgbClr val="C00000"/>
                </a:solidFill>
              </a:rPr>
              <a:t>Mutation - Accidents/mistakes followed by non-random survival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Calibri"/>
              <a:buAutoNum type="arabicPeriod"/>
            </a:pPr>
            <a:r>
              <a:rPr lang="en-US" sz="2220">
                <a:solidFill>
                  <a:srgbClr val="C00000"/>
                </a:solidFill>
              </a:rPr>
              <a:t>Horizontal Transfer - Genes transferred between organisms, in the lab and in nature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Calibri"/>
              <a:buAutoNum type="arabicPeriod"/>
            </a:pPr>
            <a:r>
              <a:rPr lang="en-US" sz="2220">
                <a:solidFill>
                  <a:srgbClr val="C00000"/>
                </a:solidFill>
              </a:rPr>
              <a:t>Transposable elements in the genome</a:t>
            </a:r>
            <a:endParaRPr sz="2220">
              <a:solidFill>
                <a:srgbClr val="C00000"/>
              </a:solidFill>
            </a:endParaRPr>
          </a:p>
          <a:p>
            <a:pPr indent="-514350" lvl="0" marL="51435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Calibri"/>
              <a:buAutoNum type="arabicPeriod"/>
            </a:pPr>
            <a:r>
              <a:rPr lang="en-US" sz="2220">
                <a:solidFill>
                  <a:srgbClr val="C00000"/>
                </a:solidFill>
              </a:rPr>
              <a:t>DNA Shuffling - Reassortment during homologous recombination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Calibri"/>
              <a:buAutoNum type="arabicPeriod"/>
            </a:pPr>
            <a:r>
              <a:rPr lang="en-US" sz="2220">
                <a:solidFill>
                  <a:srgbClr val="C00000"/>
                </a:solidFill>
              </a:rPr>
              <a:t>Gene Duplication - provides an important source of genetic novelty </a:t>
            </a:r>
            <a:endParaRPr sz="2220">
              <a:solidFill>
                <a:srgbClr val="C00000"/>
              </a:solidFill>
            </a:endParaRPr>
          </a:p>
          <a:p>
            <a:pPr indent="-514350" lvl="0" marL="51435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Calibri"/>
              <a:buAutoNum type="arabicPeriod"/>
            </a:pPr>
            <a:r>
              <a:rPr lang="en-US" sz="2220">
                <a:solidFill>
                  <a:srgbClr val="C00000"/>
                </a:solidFill>
              </a:rPr>
              <a:t>DNA gains and losses over time</a:t>
            </a:r>
            <a:endParaRPr sz="2220">
              <a:solidFill>
                <a:srgbClr val="C00000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2438400" y="5523647"/>
            <a:ext cx="778256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genes are generated from preexisting genes, there is no known mechanism for new synthesis!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568960" y="726440"/>
            <a:ext cx="853440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 DNA Mutations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300480" y="1620521"/>
            <a:ext cx="8798560" cy="4810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DNA mutation is the loss or gain of significant amounts of DNA, including chromosomal deletions, additions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Mutation rates are extremely low but are an essential component of evolutionary change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The most common source of DNA mutation is error during DNA replication – especially during meiosis!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Environmental damage to the DNA is independent of DNA mutation but can also be an underlying cause of 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828040" y="585152"/>
            <a:ext cx="9768840" cy="979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Potential outcomes in protein expression and phenotype</a:t>
            </a:r>
            <a:endParaRPr b="1" i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620520" y="1676400"/>
            <a:ext cx="9169400" cy="4226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AutoNum type="alphaLcPeriod"/>
            </a:pPr>
            <a:r>
              <a:rPr b="1" lang="en-US">
                <a:solidFill>
                  <a:srgbClr val="C00000"/>
                </a:solidFill>
              </a:rPr>
              <a:t>Silent mutations</a:t>
            </a:r>
            <a:r>
              <a:rPr b="1" i="1" lang="en-US">
                <a:solidFill>
                  <a:srgbClr val="C00000"/>
                </a:solidFill>
              </a:rPr>
              <a:t> </a:t>
            </a:r>
            <a:r>
              <a:rPr lang="en-US">
                <a:solidFill>
                  <a:srgbClr val="C00000"/>
                </a:solidFill>
              </a:rPr>
              <a:t>have no effect on the amino acid produced because of redundancy in the Genetic Code</a:t>
            </a:r>
            <a:endParaRPr>
              <a:solidFill>
                <a:srgbClr val="C00000"/>
              </a:solidFill>
            </a:endParaRPr>
          </a:p>
          <a:p>
            <a:pPr indent="-457200" lvl="0" marL="457200" rtl="0" algn="l">
              <a:lnSpc>
                <a:spcPct val="85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AutoNum type="alphaLcPeriod"/>
            </a:pPr>
            <a:r>
              <a:rPr b="1" lang="en-US">
                <a:solidFill>
                  <a:srgbClr val="C00000"/>
                </a:solidFill>
              </a:rPr>
              <a:t>Missense mutations </a:t>
            </a:r>
            <a:r>
              <a:rPr lang="en-US">
                <a:solidFill>
                  <a:srgbClr val="C00000"/>
                </a:solidFill>
              </a:rPr>
              <a:t>still code for an amino acid, but not necessarily the right amino acid</a:t>
            </a:r>
            <a:endParaRPr/>
          </a:p>
          <a:p>
            <a:pPr indent="-457200" lvl="0" marL="457200" rtl="0" algn="l">
              <a:lnSpc>
                <a:spcPct val="85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AutoNum type="alphaLcPeriod"/>
            </a:pPr>
            <a:r>
              <a:rPr b="1" lang="en-US">
                <a:solidFill>
                  <a:srgbClr val="C00000"/>
                </a:solidFill>
              </a:rPr>
              <a:t>Nonsense mutations </a:t>
            </a:r>
            <a:r>
              <a:rPr lang="en-US">
                <a:solidFill>
                  <a:srgbClr val="C00000"/>
                </a:solidFill>
              </a:rPr>
              <a:t>change an amino acid codon into a stop codon, nearly always leading to a nonfunctional protein</a:t>
            </a:r>
            <a:endParaRPr/>
          </a:p>
          <a:p>
            <a:pPr indent="-457200" lvl="0" marL="457200" rtl="0" algn="l">
              <a:lnSpc>
                <a:spcPct val="85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AutoNum type="alphaLcPeriod"/>
            </a:pPr>
            <a:r>
              <a:rPr b="1" lang="en-US">
                <a:solidFill>
                  <a:srgbClr val="C00000"/>
                </a:solidFill>
              </a:rPr>
              <a:t>Frameshift mutation </a:t>
            </a:r>
            <a:r>
              <a:rPr lang="en-US">
                <a:solidFill>
                  <a:srgbClr val="C00000"/>
                </a:solidFill>
              </a:rPr>
              <a:t>result from the insertion or deletion of nucleotides that alter the reading frame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1076960" y="889000"/>
            <a:ext cx="483616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Intragenic Mutation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1534160" y="1720850"/>
            <a:ext cx="8534400" cy="4224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Only 1 nucleotide pair per 1,000 is randomly changed in the germline per 1 million years</a:t>
            </a:r>
            <a:endParaRPr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rgbClr val="C0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US">
                <a:solidFill>
                  <a:srgbClr val="C00000"/>
                </a:solidFill>
              </a:rPr>
              <a:t>	</a:t>
            </a:r>
            <a:r>
              <a:rPr lang="en-US" sz="3200">
                <a:solidFill>
                  <a:srgbClr val="C00000"/>
                </a:solidFill>
              </a:rPr>
              <a:t>	however.....</a:t>
            </a:r>
            <a:endParaRPr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This means that in a population of 10,000 every possible nucleotide substitution will have been tried out ~20 times in a million years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55600" y="858521"/>
            <a:ext cx="9316720" cy="923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Mutation rates are extremely low but are an essential component of evolutionary change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528320" y="2316480"/>
            <a:ext cx="595376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For mutations to become part of the multicellular genome they must occur in the cells of the germ line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Somatic mutations may or may not affect the individual but </a:t>
            </a:r>
            <a:r>
              <a:rPr b="1" i="1" lang="en-US" sz="2400">
                <a:solidFill>
                  <a:srgbClr val="C00000"/>
                </a:solidFill>
              </a:rPr>
              <a:t>cannot</a:t>
            </a:r>
            <a:r>
              <a:rPr lang="en-US" sz="2400">
                <a:solidFill>
                  <a:srgbClr val="C00000"/>
                </a:solidFill>
              </a:rPr>
              <a:t> affect the population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Low rates of mutation can result in high rates of evolution in single-celled organisms 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2080" y="2316480"/>
            <a:ext cx="5479934" cy="30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158240" y="528320"/>
            <a:ext cx="9875520" cy="124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most common source of DNA mutation is error during DNA replication</a:t>
            </a:r>
            <a:endParaRPr sz="3600"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1828800" y="2021840"/>
            <a:ext cx="85344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There is an average mistake of 1 base pair every 10,000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Due to proofreading and repair mechanisms this rate declines to 1 every 1,000,000,000  (1 billion)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When this occurs during meiosis the potential impact on the population is at its highest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Also inherent in meiosis are assortment and cross-over events that lead to highly significant changes in germ line DNA sequences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203200" y="335280"/>
            <a:ext cx="110236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Reactive Oxygen Species (ROS) activity can produce single-stranded and double-stranded breaks in the DNA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279399" y="1869440"/>
            <a:ext cx="6436360" cy="4615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Also called Free Radicals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ROS are generated by endogenous metabolic processes and by exogenous mechanisms</a:t>
            </a:r>
            <a:endParaRPr sz="2400">
              <a:solidFill>
                <a:srgbClr val="C00000"/>
              </a:solidFill>
            </a:endParaRPr>
          </a:p>
          <a:p>
            <a:pPr indent="-457200" lvl="0" marL="4572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Potential outcomes range from gene shuffling in or across chromosomes, gene inactivation, altered gene regulation, gene duplication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We have DNA repair systems that can remove even these mutations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759" y="1869440"/>
            <a:ext cx="5358671" cy="405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